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282695c7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35282695c7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282695c7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35282695c79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5282695c7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35282695c7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282695c7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35282695c7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4e53014bff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g34e53014bff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6a1c8305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g356a1c8305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4e53014bff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g34e53014bff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6a1c8305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g356a1c83050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282695c7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g35282695c7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e53014bff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34e53014bff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282695c7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g35282695c7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7" Type="http://schemas.openxmlformats.org/officeDocument/2006/relationships/hyperlink" Target="https://github.com/SRozental/Hackaton-2025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lens.yandex.cloud/hs5v7mc7njae3" TargetMode="Externa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714300" y="1275175"/>
            <a:ext cx="7715400" cy="2272800"/>
          </a:xfrm>
          <a:prstGeom prst="roundRect">
            <a:avLst>
              <a:gd name="adj" fmla="val 12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ru" sz="3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Разработка аналитического приложения для прогнозирования оттока клиентов</a:t>
            </a:r>
            <a:endParaRPr sz="3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ru"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Партнер</a:t>
            </a:r>
            <a:r>
              <a:rPr lang="ru" sz="2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Ростелеком</a:t>
            </a:r>
            <a:endParaRPr sz="2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Анализ клиентской базы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22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4355100" cy="14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К сожалению,</a:t>
            </a:r>
            <a:r>
              <a:rPr lang="ru" u="sng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группы не особо разделяются </a:t>
            </a: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по стоимости покупки и стоимости доставки, в том числе и внутри отдельных категорий.</a:t>
            </a:r>
            <a:endParaRPr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171" y="193925"/>
            <a:ext cx="4037704" cy="247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2425" y="2670300"/>
            <a:ext cx="3925201" cy="247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200" y="2670298"/>
            <a:ext cx="4037700" cy="2386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Анализ клиентской базы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xfrm>
            <a:off x="4844150" y="2798800"/>
            <a:ext cx="39882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0000"/>
              <a:buNone/>
            </a:pP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По </a:t>
            </a:r>
            <a:r>
              <a:rPr lang="ru" b="1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распределению оценок</a:t>
            </a: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у “плохих” и “хороших” пользователей можно сказать, что </a:t>
            </a:r>
            <a:r>
              <a:rPr lang="ru" u="sng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“хорошие” ставили положительные отзывы заметно чаще,</a:t>
            </a: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что особенно заметно при анализе внутри наиболее частых категорий.</a:t>
            </a:r>
            <a:endParaRPr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6898" y="116600"/>
            <a:ext cx="4260077" cy="260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7350" y="2571750"/>
            <a:ext cx="4062874" cy="24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"/>
          <p:cNvSpPr txBox="1">
            <a:spLocks noGrp="1"/>
          </p:cNvSpPr>
          <p:nvPr>
            <p:ph type="body" idx="1"/>
          </p:nvPr>
        </p:nvSpPr>
        <p:spPr>
          <a:xfrm>
            <a:off x="251638" y="1017725"/>
            <a:ext cx="4374300" cy="14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0000"/>
              <a:buNone/>
            </a:pP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Исходя из</a:t>
            </a:r>
            <a:r>
              <a:rPr lang="ru" b="1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времени доставки</a:t>
            </a: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для хороших и плохих пользователей, то можно сказать, что этот фактор тоже может немного влиять на то отток клиентов с платформы. </a:t>
            </a:r>
            <a:endParaRPr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Анализ рейтингов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Были проанализированы </a:t>
            </a:r>
            <a:r>
              <a:rPr lang="ru" sz="1600" b="1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средние оценки</a:t>
            </a: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1600" b="1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по</a:t>
            </a: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1600" b="1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разным категориям товаров</a:t>
            </a: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. Заметно, что есть наиболее “хорошие” и наиболее “плохие” категории, причем есть корреляция между тем, что </a:t>
            </a:r>
            <a:r>
              <a:rPr lang="ru" sz="1600" u="sng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пользователи, ставившие плохие оценки, наиболее часто уходят из сервиса.</a:t>
            </a:r>
            <a:endParaRPr sz="1600" u="sng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3" name="Google Shape;15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7540" y="2433816"/>
            <a:ext cx="6350831" cy="2542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Анализ доставки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5"/>
          <p:cNvSpPr txBox="1">
            <a:spLocks noGrp="1"/>
          </p:cNvSpPr>
          <p:nvPr>
            <p:ph type="body" idx="1"/>
          </p:nvPr>
        </p:nvSpPr>
        <p:spPr>
          <a:xfrm>
            <a:off x="4671650" y="2798800"/>
            <a:ext cx="43743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0000"/>
              <a:buNone/>
            </a:pP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Альтернативной фичой является </a:t>
            </a:r>
            <a:r>
              <a:rPr lang="ru" b="1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разница в оценке времени доставки и времени доставки на деле</a:t>
            </a: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, где мы тоже можем увидеть, что </a:t>
            </a:r>
            <a:r>
              <a:rPr lang="ru" u="sng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более точное предсказание времени доставки сказалось в лучшую сторону</a:t>
            </a: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на принятие решения о повторной покупке.</a:t>
            </a:r>
            <a:endParaRPr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5"/>
          <p:cNvSpPr txBox="1">
            <a:spLocks noGrp="1"/>
          </p:cNvSpPr>
          <p:nvPr>
            <p:ph type="body" idx="1"/>
          </p:nvPr>
        </p:nvSpPr>
        <p:spPr>
          <a:xfrm>
            <a:off x="251638" y="1017725"/>
            <a:ext cx="4374300" cy="14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0000"/>
              <a:buNone/>
            </a:pP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Сильное влияние оказывает </a:t>
            </a:r>
            <a:r>
              <a:rPr lang="ru" b="1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оценочное время доставки</a:t>
            </a: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, где мы видим, что пользователи, для кого </a:t>
            </a:r>
            <a:r>
              <a:rPr lang="ru" u="sng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оценочное время доставки больше</a:t>
            </a: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с большей вероятностью </a:t>
            </a:r>
            <a:r>
              <a:rPr lang="ru" u="sng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не возвращались</a:t>
            </a: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на платформу</a:t>
            </a:r>
            <a:endParaRPr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134" y="2364700"/>
            <a:ext cx="4477825" cy="268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0300" y="193250"/>
            <a:ext cx="4477825" cy="2682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Демонстрация результата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8" name="Google Shape;168;p26"/>
          <p:cNvPicPr preferRelativeResize="0"/>
          <p:nvPr/>
        </p:nvPicPr>
        <p:blipFill rotWithShape="1">
          <a:blip r:embed="rId4">
            <a:alphaModFix/>
          </a:blip>
          <a:srcRect t="6855"/>
          <a:stretch/>
        </p:blipFill>
        <p:spPr>
          <a:xfrm>
            <a:off x="47475" y="1230400"/>
            <a:ext cx="9068950" cy="366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Демонстрация результата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4" name="Google Shape;174;p27"/>
          <p:cNvPicPr preferRelativeResize="0"/>
          <p:nvPr/>
        </p:nvPicPr>
        <p:blipFill rotWithShape="1">
          <a:blip r:embed="rId4">
            <a:alphaModFix/>
          </a:blip>
          <a:srcRect t="1088"/>
          <a:stretch/>
        </p:blipFill>
        <p:spPr>
          <a:xfrm>
            <a:off x="164925" y="993900"/>
            <a:ext cx="8874877" cy="405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Предсказание вероятности следующей покупки с помощью Random Forest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0" name="Google Shape;18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175" y="1658225"/>
            <a:ext cx="5678225" cy="256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 txBox="1"/>
          <p:nvPr/>
        </p:nvSpPr>
        <p:spPr>
          <a:xfrm>
            <a:off x="245250" y="4395975"/>
            <a:ext cx="8653500" cy="6750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CC0000"/>
                </a:solidFill>
              </a:rPr>
              <a:t>F1 оценка алгоритма составила 99.8%, что свидетельствует о высокой точности предсказания </a:t>
            </a:r>
            <a:endParaRPr sz="1800">
              <a:solidFill>
                <a:srgbClr val="CC0000"/>
              </a:solidFill>
            </a:endParaRPr>
          </a:p>
        </p:txBody>
      </p:sp>
      <p:pic>
        <p:nvPicPr>
          <p:cNvPr id="182" name="Google Shape;182;p28" title="output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4400" y="1400375"/>
            <a:ext cx="3253999" cy="282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План развития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7996"/>
              </a:buClr>
              <a:buSzPts val="1800"/>
              <a:buFont typeface="Roboto"/>
              <a:buAutoNum type="arabicPeriod"/>
            </a:pPr>
            <a:r>
              <a:rPr lang="ru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Включение большего числа признаков в модель</a:t>
            </a:r>
            <a:endParaRPr dirty="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7996"/>
              </a:buClr>
              <a:buSzPts val="1800"/>
              <a:buFont typeface="Roboto"/>
              <a:buAutoNum type="arabicPeriod"/>
            </a:pPr>
            <a:r>
              <a:rPr lang="ru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Добавление интерактивных элементов в Dashboard</a:t>
            </a:r>
            <a:endParaRPr dirty="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7996"/>
              </a:buClr>
              <a:buSzPts val="1800"/>
              <a:buFont typeface="Roboto"/>
              <a:buAutoNum type="arabicPeriod"/>
            </a:pPr>
            <a:r>
              <a:rPr lang="ru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Анализ текстовых отзывов с помощью ML-моделей</a:t>
            </a:r>
            <a:endParaRPr dirty="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Выводы и результаты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30"/>
          <p:cNvSpPr/>
          <p:nvPr/>
        </p:nvSpPr>
        <p:spPr>
          <a:xfrm>
            <a:off x="454775" y="1251575"/>
            <a:ext cx="6790800" cy="3400800"/>
          </a:xfrm>
          <a:prstGeom prst="roundRect">
            <a:avLst>
              <a:gd name="adj" fmla="val 10975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Итоги работы:</a:t>
            </a:r>
            <a:r>
              <a:rPr lang="ru" sz="17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Данное решение представляет комплексную аналитику с выявлением характерных признаков клиентов, которые скоро перестанут использовать сервис. Эти признаки включают в себя геолокацию, категории товаров, время доставки и др. ML-модель позволяет учитывать временную динамику заказов.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Данное решение может использоваться для заблаговременного выявления “плохих” клиентов, что поможет принять меры по их удержанию и сократить отток.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2070000" y="1368175"/>
            <a:ext cx="4544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30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</a:t>
            </a:r>
            <a:endParaRPr sz="302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0" name="Google Shape;200;p31" title="q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4225" y="2671725"/>
            <a:ext cx="1442000" cy="144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1" title="qr (1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5150" y="2671725"/>
            <a:ext cx="1403875" cy="1403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1"/>
          <p:cNvSpPr txBox="1"/>
          <p:nvPr/>
        </p:nvSpPr>
        <p:spPr>
          <a:xfrm>
            <a:off x="2051475" y="2252175"/>
            <a:ext cx="1284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u="sng">
                <a:solidFill>
                  <a:srgbClr val="FFE599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Дашборд</a:t>
            </a:r>
            <a:endParaRPr sz="1800" b="1">
              <a:solidFill>
                <a:srgbClr val="FFE599"/>
              </a:solidFill>
            </a:endParaRPr>
          </a:p>
        </p:txBody>
      </p:sp>
      <p:sp>
        <p:nvSpPr>
          <p:cNvPr id="203" name="Google Shape;203;p31"/>
          <p:cNvSpPr txBox="1"/>
          <p:nvPr/>
        </p:nvSpPr>
        <p:spPr>
          <a:xfrm>
            <a:off x="4454325" y="2305725"/>
            <a:ext cx="17778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u="sng">
                <a:solidFill>
                  <a:srgbClr val="FFE599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Репозиторий</a:t>
            </a:r>
            <a:endParaRPr sz="1800" b="1">
              <a:solidFill>
                <a:srgbClr val="FFE599"/>
              </a:solidFill>
            </a:endParaRPr>
          </a:p>
        </p:txBody>
      </p:sp>
      <p:sp>
        <p:nvSpPr>
          <p:cNvPr id="204" name="Google Shape;204;p31"/>
          <p:cNvSpPr txBox="1"/>
          <p:nvPr/>
        </p:nvSpPr>
        <p:spPr>
          <a:xfrm>
            <a:off x="152400" y="1524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1"/>
          <p:cNvSpPr txBox="1"/>
          <p:nvPr/>
        </p:nvSpPr>
        <p:spPr>
          <a:xfrm>
            <a:off x="1110350" y="422200"/>
            <a:ext cx="1150200" cy="5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Команда: Анонимус 2008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449475" y="1091875"/>
            <a:ext cx="1440000" cy="1440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1449475" y="3190949"/>
            <a:ext cx="1440000" cy="1440000"/>
          </a:xfrm>
          <a:prstGeom prst="ellipse">
            <a:avLst/>
          </a:prstGeom>
          <a:solidFill>
            <a:srgbClr val="5879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3836628" y="1091875"/>
            <a:ext cx="1440000" cy="1440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6411793" y="1091875"/>
            <a:ext cx="1440000" cy="1440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6411793" y="3190949"/>
            <a:ext cx="1440000" cy="1440000"/>
          </a:xfrm>
          <a:prstGeom prst="ellipse">
            <a:avLst/>
          </a:prstGeom>
          <a:solidFill>
            <a:srgbClr val="5879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4" title="photo_2023-12-23_11-30-43.jpg"/>
          <p:cNvPicPr preferRelativeResize="0"/>
          <p:nvPr/>
        </p:nvPicPr>
        <p:blipFill rotWithShape="1">
          <a:blip r:embed="rId4">
            <a:alphaModFix/>
          </a:blip>
          <a:srcRect l="10558" t="7184" r="4364" b="7184"/>
          <a:stretch/>
        </p:blipFill>
        <p:spPr>
          <a:xfrm>
            <a:off x="6411800" y="3190925"/>
            <a:ext cx="1440000" cy="1449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6" name="Google Shape;66;p14" title="Фото обрезанное.png"/>
          <p:cNvPicPr preferRelativeResize="0"/>
          <p:nvPr/>
        </p:nvPicPr>
        <p:blipFill rotWithShape="1">
          <a:blip r:embed="rId5">
            <a:alphaModFix/>
          </a:blip>
          <a:srcRect b="17695"/>
          <a:stretch/>
        </p:blipFill>
        <p:spPr>
          <a:xfrm>
            <a:off x="1449475" y="3190931"/>
            <a:ext cx="1440000" cy="1437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174750" y="4552625"/>
            <a:ext cx="19026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1"/>
                </a:solidFill>
              </a:rPr>
              <a:t>Сусанна</a:t>
            </a:r>
            <a:endParaRPr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Аналитик данных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8" name="Google Shape;68;p14" title="Лида.jpeg"/>
          <p:cNvPicPr preferRelativeResize="0"/>
          <p:nvPr/>
        </p:nvPicPr>
        <p:blipFill rotWithShape="1">
          <a:blip r:embed="rId6">
            <a:alphaModFix/>
          </a:blip>
          <a:srcRect l="17393" t="20709" r="25652" b="35396"/>
          <a:stretch/>
        </p:blipFill>
        <p:spPr>
          <a:xfrm>
            <a:off x="3843975" y="1101175"/>
            <a:ext cx="1425300" cy="1421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6411800" y="2531863"/>
            <a:ext cx="15588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1"/>
                </a:solidFill>
              </a:rPr>
              <a:t>Алексей 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ML-разработчик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1257875" y="2531875"/>
            <a:ext cx="19026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1"/>
                </a:solidFill>
              </a:rPr>
              <a:t>Петр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Аналитик данных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792600" y="2531863"/>
            <a:ext cx="15588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1"/>
                </a:solidFill>
              </a:rPr>
              <a:t>Лидия </a:t>
            </a:r>
            <a:r>
              <a:rPr lang="ru">
                <a:solidFill>
                  <a:schemeClr val="dk1"/>
                </a:solidFill>
              </a:rPr>
              <a:t>BI-аналитик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3601025" y="4552625"/>
            <a:ext cx="19026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1"/>
                </a:solidFill>
              </a:rPr>
              <a:t>Иван</a:t>
            </a:r>
            <a:endParaRPr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Аналитик данных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7">
            <a:alphaModFix/>
          </a:blip>
          <a:srcRect l="54200" t="26371" r="22600" b="56277"/>
          <a:stretch/>
        </p:blipFill>
        <p:spPr>
          <a:xfrm>
            <a:off x="6419150" y="1101175"/>
            <a:ext cx="1425300" cy="1421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8">
            <a:alphaModFix/>
          </a:blip>
          <a:srcRect l="40109" t="2246" r="13359" b="50952"/>
          <a:stretch/>
        </p:blipFill>
        <p:spPr>
          <a:xfrm>
            <a:off x="1449475" y="1087534"/>
            <a:ext cx="1440000" cy="1448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872849" y="3199175"/>
            <a:ext cx="1398307" cy="14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6215175" y="4552625"/>
            <a:ext cx="19026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dk1"/>
                </a:solidFill>
              </a:rPr>
              <a:t>Владимир</a:t>
            </a:r>
            <a:endParaRPr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Аналитик данных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Проблема/задача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1600" u="sng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Проблема:</a:t>
            </a: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отток клиентов является серьезным препятствием для развития любого бизнеса. Он может быть связан с различными факторами, которые необходимо исследовать и устранять. Наше решение поможет </a:t>
            </a:r>
            <a:r>
              <a:rPr lang="ru" sz="1600" b="1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проанализировать ключевые причины оттока</a:t>
            </a: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ru" sz="1600" b="1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спрогнозировать дальнейшее поведение</a:t>
            </a: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покупателей.</a:t>
            </a:r>
            <a:endParaRPr sz="160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ru" sz="1600" u="sng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Цель:</a:t>
            </a: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разработать </a:t>
            </a:r>
            <a:r>
              <a:rPr lang="ru" sz="1600" u="sng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аналитическое приложение прогнозной модели</a:t>
            </a: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 оттока клиентов.</a:t>
            </a:r>
            <a:endParaRPr sz="160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ru" sz="1600" u="sng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Задачи:</a:t>
            </a:r>
            <a:endParaRPr sz="1600" u="sng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87996"/>
              </a:buClr>
              <a:buSzPts val="1600"/>
              <a:buFont typeface="Roboto"/>
              <a:buAutoNum type="arabicPeriod"/>
            </a:pP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Проведение разведочного анализа данных (EDA), выявление трендов </a:t>
            </a:r>
            <a:endParaRPr sz="160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7996"/>
              </a:buClr>
              <a:buSzPts val="1600"/>
              <a:buFont typeface="Roboto"/>
              <a:buAutoNum type="arabicPeriod"/>
            </a:pP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Сегментация и анализ клиентской базы</a:t>
            </a:r>
            <a:endParaRPr sz="160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7996"/>
              </a:buClr>
              <a:buSzPts val="1600"/>
              <a:buFont typeface="Roboto"/>
              <a:buAutoNum type="arabicPeriod"/>
            </a:pP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Разработка и оценка прогнозной модели </a:t>
            </a:r>
            <a:endParaRPr sz="160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587996"/>
              </a:buClr>
              <a:buSzPts val="1600"/>
              <a:buFont typeface="Roboto"/>
              <a:buAutoNum type="arabicPeriod"/>
            </a:pP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Визуализация с помощью интерактивных дашбордов</a:t>
            </a:r>
            <a:endParaRPr sz="160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Решение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311700" y="1212275"/>
            <a:ext cx="8118000" cy="1505100"/>
          </a:xfrm>
          <a:prstGeom prst="roundRect">
            <a:avLst>
              <a:gd name="adj" fmla="val 19152"/>
            </a:avLst>
          </a:prstGeom>
          <a:noFill/>
          <a:ln w="19050" cap="flat" cmpd="sng">
            <a:solidFill>
              <a:srgbClr val="5879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" sz="1600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В рамках анализа были </a:t>
            </a:r>
            <a:r>
              <a:rPr lang="ru" sz="1600" b="1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выявлены основные признаки</a:t>
            </a:r>
            <a:r>
              <a:rPr lang="ru" sz="1600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, влияющие на поведение пользователей. Была применена </a:t>
            </a:r>
            <a:r>
              <a:rPr lang="ru" sz="1600" u="sng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модель Random Forest </a:t>
            </a:r>
            <a:r>
              <a:rPr lang="ru" sz="1600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для предсказания вероятности следующей покупки в течение фиксированного промежутка времени. F1 оценка точности модели составила 99.8%.</a:t>
            </a:r>
            <a:endParaRPr sz="26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311700" y="3008375"/>
            <a:ext cx="8118000" cy="1832700"/>
          </a:xfrm>
          <a:prstGeom prst="roundRect">
            <a:avLst>
              <a:gd name="adj" fmla="val 19152"/>
            </a:avLst>
          </a:prstGeom>
          <a:noFill/>
          <a:ln w="19050" cap="flat" cmpd="sng">
            <a:solidFill>
              <a:srgbClr val="5879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600" b="1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Функции и особенности решения:</a:t>
            </a:r>
            <a:endParaRPr sz="1600" b="1" dirty="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Аналитика основана на разбиении клиентов на категории “плохих” и “хороших” по времени, прошедшем с последней покупки. ML-модель предсказывает вероятность покупки в следующий интервал времени на основе агрегированных данных о предыдущих покупках.</a:t>
            </a:r>
            <a:br>
              <a:rPr lang="ru" sz="1600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 dirty="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Техническая реализация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311700" y="1212275"/>
            <a:ext cx="8118000" cy="1111200"/>
          </a:xfrm>
          <a:prstGeom prst="roundRect">
            <a:avLst>
              <a:gd name="adj" fmla="val 23213"/>
            </a:avLst>
          </a:prstGeom>
          <a:noFill/>
          <a:ln w="19050" cap="flat" cmpd="sng">
            <a:solidFill>
              <a:srgbClr val="5879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" sz="1600" b="0" i="0" u="none" strike="noStrike" cap="none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технологии/инструменты использовались?</a:t>
            </a:r>
            <a:endParaRPr sz="1600" b="0" i="0" u="none" strike="noStrike" cap="none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" sz="15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Кластерный анализ клиентов, Random Forest модель</a:t>
            </a:r>
            <a:endParaRPr sz="150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311700" y="2469525"/>
            <a:ext cx="8118000" cy="1004700"/>
          </a:xfrm>
          <a:prstGeom prst="roundRect">
            <a:avLst>
              <a:gd name="adj" fmla="val 23213"/>
            </a:avLst>
          </a:prstGeom>
          <a:solidFill>
            <a:srgbClr val="EFF7FF"/>
          </a:solidFill>
          <a:ln w="19050" cap="flat" cmpd="sng">
            <a:solidFill>
              <a:srgbClr val="5879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 b="0" i="0" u="sng" strike="noStrike" cap="none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Архитектура </a:t>
            </a:r>
            <a:endParaRPr sz="1600" b="0" i="0" u="sng" strike="noStrike" cap="none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Dashboard на платформе Yandex DataLens, анализ данных и ML в Jupyter Notebook</a:t>
            </a:r>
            <a:endParaRPr sz="150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311700" y="3620275"/>
            <a:ext cx="8118000" cy="1111200"/>
          </a:xfrm>
          <a:prstGeom prst="roundRect">
            <a:avLst>
              <a:gd name="adj" fmla="val 23213"/>
            </a:avLst>
          </a:prstGeom>
          <a:solidFill>
            <a:srgbClr val="F5F1FF"/>
          </a:solidFill>
          <a:ln w="19050" cap="flat" cmpd="sng">
            <a:solidFill>
              <a:srgbClr val="5879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" sz="1600" b="0" i="0" u="none" strike="noStrike" cap="none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Особенности разработки и как был построен процесс работы</a:t>
            </a:r>
            <a:endParaRPr sz="1600" b="0" i="0" u="none" strike="noStrike" cap="none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" sz="160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Аналитики независимо исследовали отдельные признаки датасета. На основе полученных данных была построена предсказательная ML-модель.</a:t>
            </a:r>
            <a:endParaRPr sz="160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Разведочный анализ данных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В рамках предварительного анализа было замечено несколько особенностей:</a:t>
            </a:r>
            <a:endParaRPr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Только 3% покупателей совершили второй заказ, а 3-й заказ сделало ещё в 10 раз меньше пользователей.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Стоимость доставки составляет в среднем 30-35% от стоимости товара, что может являться ключевым фактором оттока клиентов.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В датасете есть оценки покупателей, которые могут коррелировать с уровнем их удовольствия от использования сервиса.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b="1"/>
              <a:t>Вывод:</a:t>
            </a:r>
            <a:r>
              <a:rPr lang="ru"/>
              <a:t> необходимо исследовать отличия между покупателями, совершившими только 1 заказ, и теми, кто совершил 2 и более. На основании этих данных предсказать вероятность конверсии первой покупки в последующие.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Анализ и сегментация клиентской базы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501225" y="1017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Был проведен </a:t>
            </a:r>
            <a:r>
              <a:rPr lang="ru" b="1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кластерный анализ </a:t>
            </a: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клиентской базы: разделение на “плохих” покупателей (совершивших только 1 покупку за все время) и </a:t>
            </a:r>
            <a:b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“хороших” (2 и более покупки)</a:t>
            </a:r>
            <a:endParaRPr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 rotWithShape="1">
          <a:blip r:embed="rId4">
            <a:alphaModFix/>
          </a:blip>
          <a:srcRect l="-5560" r="5560"/>
          <a:stretch/>
        </p:blipFill>
        <p:spPr>
          <a:xfrm>
            <a:off x="394375" y="2152725"/>
            <a:ext cx="2810025" cy="281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 title="map_good_bad.png"/>
          <p:cNvPicPr preferRelativeResize="0"/>
          <p:nvPr/>
        </p:nvPicPr>
        <p:blipFill rotWithShape="1">
          <a:blip r:embed="rId5">
            <a:alphaModFix/>
          </a:blip>
          <a:srcRect l="36750" t="16203" r="30711" b="21619"/>
          <a:stretch/>
        </p:blipFill>
        <p:spPr>
          <a:xfrm>
            <a:off x="3521875" y="2085100"/>
            <a:ext cx="2557449" cy="281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 title="map_good_bad.png"/>
          <p:cNvPicPr preferRelativeResize="0"/>
          <p:nvPr/>
        </p:nvPicPr>
        <p:blipFill rotWithShape="1">
          <a:blip r:embed="rId5">
            <a:alphaModFix/>
          </a:blip>
          <a:srcRect l="3712" t="79354" r="83395" b="7010"/>
          <a:stretch/>
        </p:blipFill>
        <p:spPr>
          <a:xfrm>
            <a:off x="6338501" y="2797824"/>
            <a:ext cx="1876751" cy="101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/>
        </p:nvSpPr>
        <p:spPr>
          <a:xfrm>
            <a:off x="6158025" y="2008900"/>
            <a:ext cx="23376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География пользователей сервиса</a:t>
            </a:r>
            <a:endParaRPr b="1"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Анализ клиентской базы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20"/>
          <p:cNvSpPr txBox="1">
            <a:spLocks noGrp="1"/>
          </p:cNvSpPr>
          <p:nvPr>
            <p:ph type="body" idx="1"/>
          </p:nvPr>
        </p:nvSpPr>
        <p:spPr>
          <a:xfrm>
            <a:off x="311700" y="1086600"/>
            <a:ext cx="4260300" cy="3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ru" dirty="0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Разделяя пользователей по количеству покупок можно выделить вероятность от времени для совершения второй покупки. Строя распределение по времени для людей, совершивших 1 покупку до конца временного интервала датасета можно выделить пользователей, которые не вернутся на платформу с высокой вероятностью.</a:t>
            </a:r>
            <a:endParaRPr dirty="0"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8750" y="1086588"/>
            <a:ext cx="4500150" cy="297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>
                <a:solidFill>
                  <a:srgbClr val="022666"/>
                </a:solidFill>
                <a:latin typeface="Roboto"/>
                <a:ea typeface="Roboto"/>
                <a:cs typeface="Roboto"/>
                <a:sym typeface="Roboto"/>
              </a:rPr>
              <a:t>Анализ клиентской базы</a:t>
            </a:r>
            <a:endParaRPr>
              <a:solidFill>
                <a:srgbClr val="022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13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ru">
                <a:solidFill>
                  <a:srgbClr val="587996"/>
                </a:solidFill>
                <a:latin typeface="Roboto"/>
                <a:ea typeface="Roboto"/>
                <a:cs typeface="Roboto"/>
                <a:sym typeface="Roboto"/>
              </a:rPr>
              <a:t>Анализируя покупки у “плохих” и “хороших” пользователей можно обнаружить, что во многом группы похожи, однако есть и небольшие отличия, которые можно было бы использовать для разделения групп.</a:t>
            </a:r>
            <a:endParaRPr>
              <a:solidFill>
                <a:srgbClr val="58799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1550" y="445025"/>
            <a:ext cx="4419600" cy="2280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1541" y="2804450"/>
            <a:ext cx="4419609" cy="228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786</Words>
  <Application>Microsoft Office PowerPoint</Application>
  <PresentationFormat>Экран (16:9)</PresentationFormat>
  <Paragraphs>71</Paragraphs>
  <Slides>19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2" baseType="lpstr">
      <vt:lpstr>Arial</vt:lpstr>
      <vt:lpstr>Roboto</vt:lpstr>
      <vt:lpstr>Simple Light</vt:lpstr>
      <vt:lpstr>Презентация PowerPoint</vt:lpstr>
      <vt:lpstr>Команда: Анонимус 2008</vt:lpstr>
      <vt:lpstr>Проблема/задача</vt:lpstr>
      <vt:lpstr>Решение</vt:lpstr>
      <vt:lpstr>Техническая реализация</vt:lpstr>
      <vt:lpstr>Разведочный анализ данных</vt:lpstr>
      <vt:lpstr>Анализ и сегментация клиентской базы</vt:lpstr>
      <vt:lpstr>Анализ клиентской базы</vt:lpstr>
      <vt:lpstr>Анализ клиентской базы</vt:lpstr>
      <vt:lpstr>Анализ клиентской базы</vt:lpstr>
      <vt:lpstr>Анализ клиентской базы</vt:lpstr>
      <vt:lpstr>Анализ рейтингов</vt:lpstr>
      <vt:lpstr>Анализ доставки</vt:lpstr>
      <vt:lpstr>Демонстрация результата</vt:lpstr>
      <vt:lpstr>Демонстрация результата</vt:lpstr>
      <vt:lpstr>Предсказание вероятности следующей покупки с помощью Random Forest</vt:lpstr>
      <vt:lpstr>План развития</vt:lpstr>
      <vt:lpstr>Выводы и результаты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Сусанна Розенталь</cp:lastModifiedBy>
  <cp:revision>2</cp:revision>
  <dcterms:modified xsi:type="dcterms:W3CDTF">2025-04-25T15:33:57Z</dcterms:modified>
</cp:coreProperties>
</file>